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5"/>
  </p:notesMasterIdLst>
  <p:sldIdLst>
    <p:sldId id="265" r:id="rId2"/>
    <p:sldId id="259" r:id="rId3"/>
    <p:sldId id="256" r:id="rId4"/>
    <p:sldId id="257" r:id="rId5"/>
    <p:sldId id="258" r:id="rId6"/>
    <p:sldId id="260" r:id="rId7"/>
    <p:sldId id="267" r:id="rId8"/>
    <p:sldId id="261" r:id="rId9"/>
    <p:sldId id="263" r:id="rId10"/>
    <p:sldId id="262" r:id="rId11"/>
    <p:sldId id="269" r:id="rId12"/>
    <p:sldId id="264" r:id="rId13"/>
    <p:sldId id="268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>
        <p:scale>
          <a:sx n="100" d="100"/>
          <a:sy n="100" d="100"/>
        </p:scale>
        <p:origin x="29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5-16T20:03:46.554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0 157,'792'16,"10"-6,-733-13,109-21,-107 12,100-3,356 17,-408 7,-83-4,0-2,0-1,0-2,0-1,0-2,66-14,-45 2,2 2,66-5,-23 8,150-20,-183 21,94 0,23-2,-50 1,0 6,171 18,-165-6,340-5,-46-2,-372 5,0 2,64 18,87 12,-77-34,20 2,59 10,236-13,-233-6,-57 2,352 13,245 30,-704-42,581 21,188 12,-681-27,227 39,-157-15,-137-17,82 25,-105-23,0-2,2-3,99 7,-144-16,-1-1,0 0,0 0,0-1,1 0,-1-1,0 0,0-1,-1 0,1-1,-1 0,1 0,9-7,-7 4,2-1,-1 1,0 1,1 1,25-7,-26 7,-15-5,-9-2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5-16T20:03:52.191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7 295,'53'-2,"52"-10,-18 2,50-3,512-31,-494 44,444-14,156-46,-577 34,63-5,-209 30,1 2,-1 1,1 1,34 8,-23-4,0-2,61 0,-53-4,60 10,-20 4,166 24,-60-19,360 23,-538-44,0-1,0-1,25-6,-23 4,0 1,28-2,166-17,233 1,479-11,1130 33,-1820 13,-5 1,-157-9,1 2,86 21,-2 0,123 6,444-4,-227-15,-41 12,-249-7,376 25,-339-48,-235 1,0 0,0-1,0 0,0-1,-1-1,1 0,-1 0,-1-1,23-16,-34 22,1 0,-1 0,0 0,1-1,-1 1,0 0,1 0,-1 0,0-1,0 1,1 0,-1 0,0-1,0 1,0 0,1 0,-1-1,0 1,0 0,0-1,0 1,0 0,1-1,-1 1,0-1,0 1,0 0,0-1,0 1,0 0,0-1,0 1,0 0,-1-1,1 1,0 0,0-1,0 1,0 0,0-1,-1 1,1 0,0 0,0-1,0 1,-1 0,1-1,0 1,0 0,-1 0,1 0,0-1,-1 1,1 0,0 0,-1 0,1 0,0 0,-1 0,1-1,0 1,-1 0,1 0,0 0,-1 0,1 0,-1 1,-29-4,-17 7,0 3,-90 26,46-10,-237 44,245-55,0-4,-87-3,-437-8,570 1,-59-10,57 6,-44-2,-394 6,-545-30,455-36,492 63,-98 4,102 3,-116-11,-142-15,74 9,-374-63,157 16,50 38,338 22,-229-23,-29 0,-356 25,-666-25,1132-3,86 7,24 13,-144 7,128 4,-606 12,346-5,16-31,-20 15,219 9,173-2,0 0,0 0,0 1,0 1,0 0,0 0,1 1,-14 7,-68 45,88-55,-8 8,4-2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5-16T20:03:55.803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11613 82,'-135'-1,"0"6,-146 25,103-13,108-13,23 2,-67 17,12-2,37-11,0-3,0-3,-1-3,1-2,-1-3,1-4,-117-28,127 22,-4-4,-1 3,0 3,-1 3,-88-4,-164 28,-41 0,291-15,-101 0,-164-21,232 13,-150 7,103 4,-75-1,-243-5,174-25,131 8,97 14,-337-20,-956 27,1325 0,-1 2,-30 6,-40 5,-305-12,-105 6,97 30,327-32,-84-4,83-3,-88 10,-875 59,307-86,620 13,-179 4,-29-2,226-10,68 7,-54-2,67 8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3FF413-3918-4C4C-A81A-F10F9F042491}" type="datetimeFigureOut">
              <a:rPr lang="en-CA" smtClean="0"/>
              <a:t>2024-05-16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1AD4D4-F920-4BBB-96A2-AE1CAEF5F21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174430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1AD4D4-F920-4BBB-96A2-AE1CAEF5F21D}" type="slidenum">
              <a:rPr lang="en-CA" smtClean="0"/>
              <a:t>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883159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1AD4D4-F920-4BBB-96A2-AE1CAEF5F21D}" type="slidenum">
              <a:rPr lang="en-CA" smtClean="0"/>
              <a:t>10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379873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2024-05-16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2024-05-16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2024-05-16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2024-05-16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2024-05-16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2024-05-16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2024-05-16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2024-05-16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2024-05-16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2024-05-16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2024-05-16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2024-05-16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2024-05-16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2024-05-16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2024-05-16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2024-05-16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2024-05-16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2024-05-16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8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3" Type="http://schemas.openxmlformats.org/officeDocument/2006/relationships/image" Target="../media/image18.png"/><Relationship Id="rId7" Type="http://schemas.openxmlformats.org/officeDocument/2006/relationships/image" Target="../media/image2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2.xml"/><Relationship Id="rId5" Type="http://schemas.openxmlformats.org/officeDocument/2006/relationships/image" Target="../media/image19.png"/><Relationship Id="rId4" Type="http://schemas.openxmlformats.org/officeDocument/2006/relationships/customXml" Target="../ink/ink1.xml"/><Relationship Id="rId9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50ED927-1CE5-7E71-4E61-71D15120FE9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0" y="-27341"/>
            <a:ext cx="12192000" cy="6885341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3705A088-185D-355E-2B15-CC19D578F4B2}"/>
              </a:ext>
            </a:extLst>
          </p:cNvPr>
          <p:cNvGrpSpPr/>
          <p:nvPr/>
        </p:nvGrpSpPr>
        <p:grpSpPr>
          <a:xfrm>
            <a:off x="1355725" y="2157220"/>
            <a:ext cx="9753600" cy="903480"/>
            <a:chOff x="1355725" y="2157220"/>
            <a:chExt cx="9753600" cy="90348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233EBFD-8088-487E-EFD5-520F491D112F}"/>
                </a:ext>
              </a:extLst>
            </p:cNvPr>
            <p:cNvSpPr/>
            <p:nvPr/>
          </p:nvSpPr>
          <p:spPr>
            <a:xfrm>
              <a:off x="1485900" y="2157220"/>
              <a:ext cx="9493250" cy="903480"/>
            </a:xfrm>
            <a:prstGeom prst="roundRect">
              <a:avLst/>
            </a:prstGeom>
            <a:solidFill>
              <a:schemeClr val="tx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C7116C9-637F-3B98-0820-5A7FE9A0FB37}"/>
                </a:ext>
              </a:extLst>
            </p:cNvPr>
            <p:cNvSpPr txBox="1"/>
            <p:nvPr/>
          </p:nvSpPr>
          <p:spPr>
            <a:xfrm>
              <a:off x="1355725" y="2291259"/>
              <a:ext cx="975360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SPECIES PROTECTION INDEX</a:t>
              </a:r>
              <a:endParaRPr lang="en-CA" sz="4400" b="1" dirty="0">
                <a:solidFill>
                  <a:schemeClr val="bg1"/>
                </a:solidFill>
                <a:latin typeface="Arial Black" panose="020B0A040201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607410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reindeer sitting on the hood of a truck&#10;&#10;Description automatically generated">
            <a:extLst>
              <a:ext uri="{FF2B5EF4-FFF2-40B4-BE49-F238E27FC236}">
                <a16:creationId xmlns:a16="http://schemas.microsoft.com/office/drawing/2014/main" id="{27882A01-4386-9B83-D4B0-ADD57C4C8B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9100" y="355600"/>
            <a:ext cx="6324600" cy="6324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887F653-6762-7477-6F97-367D68869BFB}"/>
              </a:ext>
            </a:extLst>
          </p:cNvPr>
          <p:cNvSpPr txBox="1"/>
          <p:nvPr/>
        </p:nvSpPr>
        <p:spPr>
          <a:xfrm>
            <a:off x="977900" y="1981200"/>
            <a:ext cx="35052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/>
              <a:t>Cultural Significance in Alberta</a:t>
            </a:r>
            <a:endParaRPr lang="en-CA" sz="5400" dirty="0"/>
          </a:p>
        </p:txBody>
      </p:sp>
    </p:spTree>
    <p:extLst>
      <p:ext uri="{BB962C8B-B14F-4D97-AF65-F5344CB8AC3E}">
        <p14:creationId xmlns:p14="http://schemas.microsoft.com/office/powerpoint/2010/main" val="19691273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DBA9C2C-1AF3-016B-8C41-B2969B1C1EA2}"/>
              </a:ext>
            </a:extLst>
          </p:cNvPr>
          <p:cNvSpPr txBox="1">
            <a:spLocks/>
          </p:cNvSpPr>
          <p:nvPr/>
        </p:nvSpPr>
        <p:spPr>
          <a:xfrm>
            <a:off x="-434157" y="2466180"/>
            <a:ext cx="3403873" cy="1597819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48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4000" b="1" dirty="0" err="1"/>
              <a:t>DatA</a:t>
            </a:r>
            <a:r>
              <a:rPr lang="en-US" sz="4000" b="1" dirty="0"/>
              <a:t> </a:t>
            </a:r>
          </a:p>
          <a:p>
            <a:pPr algn="ctr"/>
            <a:r>
              <a:rPr lang="en-US" sz="4000" b="1" dirty="0"/>
              <a:t>SOURCES</a:t>
            </a:r>
            <a:endParaRPr lang="en-CA" sz="40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2B8828-7092-1A55-98E9-D6C2B00787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1900" y="0"/>
            <a:ext cx="96901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2052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DBA9C2C-1AF3-016B-8C41-B2969B1C1EA2}"/>
              </a:ext>
            </a:extLst>
          </p:cNvPr>
          <p:cNvSpPr txBox="1">
            <a:spLocks/>
          </p:cNvSpPr>
          <p:nvPr/>
        </p:nvSpPr>
        <p:spPr>
          <a:xfrm>
            <a:off x="-434157" y="2466180"/>
            <a:ext cx="3403873" cy="1597819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48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4000" b="1" dirty="0" err="1"/>
              <a:t>DatA</a:t>
            </a:r>
            <a:r>
              <a:rPr lang="en-US" sz="4000" b="1" dirty="0"/>
              <a:t> </a:t>
            </a:r>
          </a:p>
          <a:p>
            <a:pPr algn="ctr"/>
            <a:r>
              <a:rPr lang="en-US" sz="4000" b="1" dirty="0"/>
              <a:t>SOURCES</a:t>
            </a:r>
            <a:endParaRPr lang="en-CA" sz="40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2B8828-7092-1A55-98E9-D6C2B00787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1900" y="0"/>
            <a:ext cx="9690100" cy="6858000"/>
          </a:xfrm>
          <a:prstGeom prst="rect">
            <a:avLst/>
          </a:prstGeom>
        </p:spPr>
      </p:pic>
      <p:pic>
        <p:nvPicPr>
          <p:cNvPr id="8" name="Picture 7" descr="A bug with a long legs and a long leg&#10;&#10;Description automatically generated with medium confidence">
            <a:extLst>
              <a:ext uri="{FF2B5EF4-FFF2-40B4-BE49-F238E27FC236}">
                <a16:creationId xmlns:a16="http://schemas.microsoft.com/office/drawing/2014/main" id="{42CD0F61-9F16-8D35-D729-DC2BF61311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1169" y="793750"/>
            <a:ext cx="6461916" cy="527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5117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5B96DBE-B27A-665C-3EAA-83116CBDBD3B}"/>
              </a:ext>
            </a:extLst>
          </p:cNvPr>
          <p:cNvSpPr/>
          <p:nvPr/>
        </p:nvSpPr>
        <p:spPr>
          <a:xfrm>
            <a:off x="2560754" y="1092200"/>
            <a:ext cx="9377246" cy="4870450"/>
          </a:xfrm>
          <a:prstGeom prst="rect">
            <a:avLst/>
          </a:prstGeom>
          <a:solidFill>
            <a:schemeClr val="tx1"/>
          </a:solidFill>
          <a:effectLst>
            <a:glow rad="12700">
              <a:schemeClr val="accent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DBA9C2C-1AF3-016B-8C41-B2969B1C1EA2}"/>
              </a:ext>
            </a:extLst>
          </p:cNvPr>
          <p:cNvSpPr txBox="1">
            <a:spLocks/>
          </p:cNvSpPr>
          <p:nvPr/>
        </p:nvSpPr>
        <p:spPr>
          <a:xfrm>
            <a:off x="-434157" y="2466180"/>
            <a:ext cx="3403873" cy="1597819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48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4000" b="1" dirty="0" err="1"/>
              <a:t>DatA</a:t>
            </a:r>
            <a:r>
              <a:rPr lang="en-US" sz="4000" b="1" dirty="0"/>
              <a:t> </a:t>
            </a:r>
          </a:p>
          <a:p>
            <a:pPr algn="ctr"/>
            <a:r>
              <a:rPr lang="en-US" sz="4000" b="1" dirty="0"/>
              <a:t>SOURCES</a:t>
            </a:r>
            <a:endParaRPr lang="en-CA" sz="40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EB215C-FCA2-A2D5-20AD-72314F53EB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2216" y="1591997"/>
            <a:ext cx="9100775" cy="417380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B3F2B7F-DED6-2897-7C6C-7F9C588662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0219" y="1134733"/>
            <a:ext cx="1867161" cy="457264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C34EDFD7-397D-6CDC-9ABA-F69CC66927BF}"/>
                  </a:ext>
                </a:extLst>
              </p14:cNvPr>
              <p14:cNvContentPartPr/>
              <p14:nvPr/>
            </p14:nvContentPartPr>
            <p14:xfrm>
              <a:off x="7038915" y="4820310"/>
              <a:ext cx="4271040" cy="15336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C34EDFD7-397D-6CDC-9ABA-F69CC66927B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002915" y="4748310"/>
                <a:ext cx="4342680" cy="29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EBD2FC52-EEB6-8C63-7262-B7F705D58BDC}"/>
                  </a:ext>
                </a:extLst>
              </p14:cNvPr>
              <p14:cNvContentPartPr/>
              <p14:nvPr/>
            </p14:nvContentPartPr>
            <p14:xfrm>
              <a:off x="2864355" y="5094270"/>
              <a:ext cx="4534560" cy="17460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EBD2FC52-EEB6-8C63-7262-B7F705D58BD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828715" y="5022270"/>
                <a:ext cx="4606200" cy="31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1D90B823-EF9C-2069-C2D7-761963CAE9B9}"/>
                  </a:ext>
                </a:extLst>
              </p14:cNvPr>
              <p14:cNvContentPartPr/>
              <p14:nvPr/>
            </p14:nvContentPartPr>
            <p14:xfrm>
              <a:off x="3172515" y="5114070"/>
              <a:ext cx="4180680" cy="7560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1D90B823-EF9C-2069-C2D7-761963CAE9B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136875" y="5042430"/>
                <a:ext cx="4252320" cy="219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928905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diagram&#10;&#10;Description automatically generated">
            <a:extLst>
              <a:ext uri="{FF2B5EF4-FFF2-40B4-BE49-F238E27FC236}">
                <a16:creationId xmlns:a16="http://schemas.microsoft.com/office/drawing/2014/main" id="{F10549DD-1F32-1739-7D09-04C5EB3610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74700"/>
            <a:ext cx="12235974" cy="5130800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40804954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atellite image of a land&#10;&#10;Description automatically generated">
            <a:extLst>
              <a:ext uri="{FF2B5EF4-FFF2-40B4-BE49-F238E27FC236}">
                <a16:creationId xmlns:a16="http://schemas.microsoft.com/office/drawing/2014/main" id="{8FA1DD7D-5433-E346-B1FD-ABC9EA8182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8600" y="0"/>
            <a:ext cx="88750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3278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FA1DD7D-5433-E346-B1FD-ABC9EA81825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658471" y="0"/>
            <a:ext cx="88750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125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FA1DD7D-5433-E346-B1FD-ABC9EA81825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316942" y="0"/>
            <a:ext cx="8875058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C93447D-0586-A110-5AD5-7942C9A06B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001293" cy="494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9010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with red lines and black text&#10;&#10;Description automatically generated">
            <a:extLst>
              <a:ext uri="{FF2B5EF4-FFF2-40B4-BE49-F238E27FC236}">
                <a16:creationId xmlns:a16="http://schemas.microsoft.com/office/drawing/2014/main" id="{9D99E207-8C34-381D-EDB9-715DEFD135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8210" y="163892"/>
            <a:ext cx="8431790" cy="6530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4134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DBA9C2C-1AF3-016B-8C41-B2969B1C1EA2}"/>
              </a:ext>
            </a:extLst>
          </p:cNvPr>
          <p:cNvSpPr txBox="1">
            <a:spLocks/>
          </p:cNvSpPr>
          <p:nvPr/>
        </p:nvSpPr>
        <p:spPr>
          <a:xfrm>
            <a:off x="-434157" y="2466180"/>
            <a:ext cx="3403873" cy="1597819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48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4000" b="1" dirty="0" err="1"/>
              <a:t>DatA</a:t>
            </a:r>
            <a:r>
              <a:rPr lang="en-US" sz="4000" b="1" dirty="0"/>
              <a:t> </a:t>
            </a:r>
          </a:p>
          <a:p>
            <a:pPr algn="ctr"/>
            <a:r>
              <a:rPr lang="en-US" sz="4000" b="1" dirty="0"/>
              <a:t>SOURCES</a:t>
            </a:r>
            <a:endParaRPr lang="en-CA" sz="40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2B8828-7092-1A55-98E9-D6C2B00787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1900" y="0"/>
            <a:ext cx="96901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630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E13EF77A-1709-0C2C-2A8C-99BF2E0AB4E9}"/>
              </a:ext>
            </a:extLst>
          </p:cNvPr>
          <p:cNvGrpSpPr/>
          <p:nvPr/>
        </p:nvGrpSpPr>
        <p:grpSpPr>
          <a:xfrm>
            <a:off x="6588125" y="4884040"/>
            <a:ext cx="5603875" cy="1973960"/>
            <a:chOff x="1830985" y="2989264"/>
            <a:chExt cx="9004300" cy="31369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039D792-EC1A-D618-E050-BB7D641CD245}"/>
                </a:ext>
              </a:extLst>
            </p:cNvPr>
            <p:cNvSpPr/>
            <p:nvPr/>
          </p:nvSpPr>
          <p:spPr>
            <a:xfrm>
              <a:off x="1830985" y="2989264"/>
              <a:ext cx="9004300" cy="3136900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effectLst>
              <a:softEdge rad="508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5" name="Picture 4" descr="A group of circles with letters on them&#10;&#10;Description automatically generated">
              <a:extLst>
                <a:ext uri="{FF2B5EF4-FFF2-40B4-BE49-F238E27FC236}">
                  <a16:creationId xmlns:a16="http://schemas.microsoft.com/office/drawing/2014/main" id="{EA23FD95-479E-0405-DA08-DCF23F7CAB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91920" y="3332958"/>
              <a:ext cx="8682429" cy="2449512"/>
            </a:xfrm>
            <a:prstGeom prst="rect">
              <a:avLst/>
            </a:prstGeom>
          </p:spPr>
        </p:pic>
      </p:grpSp>
      <p:pic>
        <p:nvPicPr>
          <p:cNvPr id="9" name="Picture 8" descr="A diagram of a threat and threat category&#10;&#10;Description automatically generated with medium confidence">
            <a:extLst>
              <a:ext uri="{FF2B5EF4-FFF2-40B4-BE49-F238E27FC236}">
                <a16:creationId xmlns:a16="http://schemas.microsoft.com/office/drawing/2014/main" id="{D4E66129-B715-216F-FEB1-0A94F52031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8564703" cy="4667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3977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five threats to biodiversity&#10;&#10;Description automatically generated">
            <a:extLst>
              <a:ext uri="{FF2B5EF4-FFF2-40B4-BE49-F238E27FC236}">
                <a16:creationId xmlns:a16="http://schemas.microsoft.com/office/drawing/2014/main" id="{6291E663-AF41-B2C1-74C6-ADBFAB7484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589" y="356393"/>
            <a:ext cx="10924822" cy="6145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1149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TM03457452[[fn=Celestial]]</Template>
  <TotalTime>103</TotalTime>
  <Words>17</Words>
  <Application>Microsoft Office PowerPoint</Application>
  <PresentationFormat>Widescreen</PresentationFormat>
  <Paragraphs>12</Paragraphs>
  <Slides>13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Aptos</vt:lpstr>
      <vt:lpstr>Arial</vt:lpstr>
      <vt:lpstr>Arial Black</vt:lpstr>
      <vt:lpstr>Calibri</vt:lpstr>
      <vt:lpstr>Calibri Light</vt:lpstr>
      <vt:lpstr>Celestial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Kyle Taylor</dc:creator>
  <cp:lastModifiedBy>Kyle Taylor</cp:lastModifiedBy>
  <cp:revision>3</cp:revision>
  <dcterms:created xsi:type="dcterms:W3CDTF">2024-05-16T19:14:47Z</dcterms:created>
  <dcterms:modified xsi:type="dcterms:W3CDTF">2024-05-16T20:58:25Z</dcterms:modified>
</cp:coreProperties>
</file>